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66" r:id="rId31"/>
    <p:sldId id="268" r:id="rId32"/>
    <p:sldId id="269" r:id="rId33"/>
    <p:sldId id="270" r:id="rId34"/>
    <p:sldId id="271" r:id="rId3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65" autoAdjust="0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7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47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8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4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055" y="0"/>
            <a:ext cx="9254836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124200" y="2279072"/>
            <a:ext cx="5271654" cy="9895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8100"/>
              </a:lnSpc>
              <a:buNone/>
            </a:pPr>
            <a:r>
              <a:rPr lang="en-US" sz="6218" b="1" kern="0" spc="-2" dirty="0">
                <a:solidFill>
                  <a:srgbClr val="0052CC"/>
                </a:solidFill>
              </a:rPr>
              <a:t>WealthHub</a:t>
            </a:r>
            <a:endParaRPr lang="en-US" sz="621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97F54-968B-107D-F8D8-DBB00770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3" y="-103909"/>
            <a:ext cx="3825587" cy="44434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10800000" flipV="1">
            <a:off x="2244436" y="1654759"/>
            <a:ext cx="5354782" cy="9895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8100"/>
              </a:lnSpc>
              <a:buNone/>
            </a:pPr>
            <a:r>
              <a:rPr lang="en-US" sz="6218" b="1" kern="0" spc="-2" dirty="0">
                <a:solidFill>
                  <a:srgbClr val="0070C0"/>
                </a:solidFill>
              </a:rPr>
              <a:t>WealthHub</a:t>
            </a:r>
            <a:endParaRPr lang="en-US" sz="6218" dirty="0">
              <a:solidFill>
                <a:srgbClr val="0070C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0" y="2512814"/>
            <a:ext cx="9144000" cy="3063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kern="0" spc="1" dirty="0">
                <a:solidFill>
                  <a:srgbClr val="33CC33"/>
                </a:solidFill>
              </a:rPr>
              <a:t>Skip the fees.</a:t>
            </a:r>
            <a:endParaRPr lang="en-US" sz="2800" dirty="0">
              <a:solidFill>
                <a:srgbClr val="33CC33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3108843" y="2932509"/>
            <a:ext cx="2926314" cy="3063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kern="0" spc="1" dirty="0">
                <a:solidFill>
                  <a:srgbClr val="33CC33"/>
                </a:solidFill>
              </a:rPr>
              <a:t>Master your wealth</a:t>
            </a:r>
            <a:r>
              <a:rPr lang="en-US" sz="1704" kern="0" spc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1704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3635814" y="3352205"/>
            <a:ext cx="1872371" cy="3063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kern="0" spc="1" dirty="0">
                <a:solidFill>
                  <a:srgbClr val="33CC33"/>
                </a:solidFill>
              </a:rPr>
              <a:t>Take control</a:t>
            </a:r>
            <a:r>
              <a:rPr lang="en-US" sz="1704" kern="0" spc="1" dirty="0">
                <a:solidFill>
                  <a:srgbClr val="0052CC"/>
                </a:solidFill>
              </a:rPr>
              <a:t>.</a:t>
            </a:r>
            <a:endParaRPr lang="en-US" sz="1704" dirty="0"/>
          </a:p>
        </p:txBody>
      </p:sp>
      <p:sp>
        <p:nvSpPr>
          <p:cNvPr id="7" name="Text 4"/>
          <p:cNvSpPr/>
          <p:nvPr/>
        </p:nvSpPr>
        <p:spPr>
          <a:xfrm>
            <a:off x="3480259" y="3771900"/>
            <a:ext cx="2183483" cy="3063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kern="0" spc="1" dirty="0">
                <a:solidFill>
                  <a:srgbClr val="33CC33"/>
                </a:solidFill>
              </a:rPr>
              <a:t>Know Yourself.</a:t>
            </a:r>
            <a:endParaRPr lang="en-US" sz="2800" dirty="0">
              <a:solidFill>
                <a:srgbClr val="33CC3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752E69-2E31-B28C-4F05-AD1CD254A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30" y="206851"/>
            <a:ext cx="2920850" cy="34700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76119-0D84-E118-7B8D-0C5801FF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6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5E9D3-9B01-B38B-A06F-0F55212E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32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4BA22-48CA-A0F0-B0CF-616EA778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97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B04DF-CE86-5E74-B887-43456823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3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E766D-5382-FB89-DC4B-7D84D6B8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2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127DE-7F67-5CA6-2499-A5EC3DE5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5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A0D22-7843-92B9-9C78-1AE728221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9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4BC2C-E564-C7F3-DBB0-7A405E52A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59F95-F18C-6787-21AD-26BBDBDA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7332" y="738293"/>
            <a:ext cx="4890347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0052CC"/>
                </a:solidFill>
              </a:rPr>
              <a:t>You're smarter than you think.</a:t>
            </a:r>
          </a:p>
          <a:p>
            <a:pPr marL="0" indent="0" algn="l">
              <a:buNone/>
            </a:pPr>
            <a:r>
              <a:rPr lang="en-US" sz="2800" b="1" dirty="0">
                <a:solidFill>
                  <a:srgbClr val="0052CC"/>
                </a:solidFill>
              </a:rPr>
              <a:t>With our cutting-edge AI platform, you become: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57249" y="2571750"/>
            <a:ext cx="3538644" cy="2215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333333"/>
                </a:solidFill>
              </a:rPr>
              <a:t>Your own financial planner.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57250" y="3011481"/>
            <a:ext cx="443272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rgbClr val="333333"/>
                </a:solidFill>
              </a:rPr>
              <a:t>Analyzing your unique profile that fits you.</a:t>
            </a:r>
          </a:p>
          <a:p>
            <a:pPr marL="0" indent="0" algn="l">
              <a:buNone/>
            </a:pP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57249" y="3657991"/>
            <a:ext cx="4378537" cy="2215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333333"/>
                </a:solidFill>
              </a:rPr>
              <a:t>Not the victim for sales quotas.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5FD7E0-1380-14C5-D9D4-D14CA8EB7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679" y="792029"/>
            <a:ext cx="3014134" cy="36131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DBFFB-DFC8-F3BF-1A80-C7AF3521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B2DCE-EA22-6C98-E240-33919DC0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20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F8D3D-23DE-53E4-F3B3-F4197C62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F560C-69D0-FA3D-2A1D-556C81DF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24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45D1B-1C94-A60B-B3C3-A96D310BA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8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806E0-0BD5-2C2F-271D-EC084331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48DE1-0FBF-266C-1E99-56F11C04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85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9C7AF-CB5B-ED42-051F-E37D8834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4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A4CC8-69D6-D60B-7DFD-F8DF6DE8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6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B3A68-70F0-F570-8578-6D500B00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918" y="0"/>
            <a:ext cx="9480918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20019" y="696655"/>
            <a:ext cx="5103962" cy="5144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400" b="1" dirty="0">
                <a:solidFill>
                  <a:schemeClr val="accent1"/>
                </a:solidFill>
              </a:rPr>
              <a:t>Be Your Own I-Banker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4571967" y="1312804"/>
            <a:ext cx="65" cy="233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endParaRPr lang="en-US" sz="1486" dirty="0"/>
          </a:p>
        </p:txBody>
      </p:sp>
      <p:sp>
        <p:nvSpPr>
          <p:cNvPr id="6" name="Text 2"/>
          <p:cNvSpPr/>
          <p:nvPr/>
        </p:nvSpPr>
        <p:spPr>
          <a:xfrm>
            <a:off x="661736" y="1545817"/>
            <a:ext cx="3192347" cy="333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3200" b="1" dirty="0">
                <a:solidFill>
                  <a:srgbClr val="00B050"/>
                </a:solidFill>
              </a:rPr>
              <a:t>- </a:t>
            </a:r>
            <a:r>
              <a:rPr lang="en-US" sz="3600" b="1" dirty="0">
                <a:solidFill>
                  <a:srgbClr val="00B050"/>
                </a:solidFill>
              </a:rPr>
              <a:t>Skip the Fees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452553" y="4488619"/>
            <a:ext cx="1857375" cy="1472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" y="2454442"/>
            <a:ext cx="4906410" cy="333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3600" b="1" dirty="0">
                <a:solidFill>
                  <a:srgbClr val="00B050"/>
                </a:solidFill>
              </a:rPr>
              <a:t>- Master Your Wealth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3643285" y="4801158"/>
            <a:ext cx="1857375" cy="1472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 rot="10800000" flipV="1">
            <a:off x="-156412" y="3437451"/>
            <a:ext cx="5103961" cy="3334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3600" b="1" dirty="0">
                <a:solidFill>
                  <a:srgbClr val="00B050"/>
                </a:solidFill>
              </a:rPr>
              <a:t>- Take Control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5834016" y="4488619"/>
            <a:ext cx="1857375" cy="1472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endParaRPr lang="en-US" sz="942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9394B6-E60F-519C-337A-46294C60B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116" y="1545816"/>
            <a:ext cx="2241884" cy="30602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58341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0A1F44"/>
                </a:solidFill>
              </a:rPr>
              <a:t>Technical and Program Issues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890554"/>
            <a:ext cx="378618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A1F44"/>
                </a:solidFill>
              </a:rPr>
              <a:t>System Stability</a:t>
            </a:r>
            <a:endParaRPr lang="en-US" sz="1397" dirty="0"/>
          </a:p>
        </p:txBody>
      </p:sp>
      <p:sp>
        <p:nvSpPr>
          <p:cNvPr id="5" name="Text 2"/>
          <p:cNvSpPr/>
          <p:nvPr/>
        </p:nvSpPr>
        <p:spPr>
          <a:xfrm>
            <a:off x="571500" y="2306678"/>
            <a:ext cx="37861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Ensuring </a:t>
            </a:r>
            <a:r>
              <a:rPr lang="en-US" sz="987" b="1" dirty="0">
                <a:solidFill>
                  <a:srgbClr val="0052CC"/>
                </a:solidFill>
              </a:rPr>
              <a:t>99.9% uptime</a:t>
            </a:r>
            <a:r>
              <a:rPr lang="en-US" sz="1050" dirty="0">
                <a:solidFill>
                  <a:srgbClr val="333333"/>
                </a:solidFill>
              </a:rPr>
              <a:t> through redundant server architectures and continuous monitoring of AI processing loads.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86313" y="1890554"/>
            <a:ext cx="378618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A1F44"/>
                </a:solidFill>
              </a:rPr>
              <a:t>Data Security</a:t>
            </a:r>
            <a:endParaRPr lang="en-US" sz="1397" dirty="0"/>
          </a:p>
        </p:txBody>
      </p:sp>
      <p:sp>
        <p:nvSpPr>
          <p:cNvPr id="7" name="Text 4"/>
          <p:cNvSpPr/>
          <p:nvPr/>
        </p:nvSpPr>
        <p:spPr>
          <a:xfrm>
            <a:off x="4786313" y="2306678"/>
            <a:ext cx="37861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Implementation of </a:t>
            </a:r>
            <a:r>
              <a:rPr lang="en-US" sz="987" b="1" dirty="0">
                <a:solidFill>
                  <a:srgbClr val="0052CC"/>
                </a:solidFill>
              </a:rPr>
              <a:t>bank-grade encryption</a:t>
            </a:r>
            <a:r>
              <a:rPr lang="en-US" sz="1050" dirty="0">
                <a:solidFill>
                  <a:srgbClr val="333333"/>
                </a:solidFill>
              </a:rPr>
              <a:t> and strict compliance with international financial data protection standards.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71500" y="3901436"/>
            <a:ext cx="378618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A1F44"/>
                </a:solidFill>
              </a:rPr>
              <a:t>Algorithmic Integrity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571500" y="4317560"/>
            <a:ext cx="3786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Regular auditing of AI models to prevent bias and ensure the </a:t>
            </a:r>
            <a:r>
              <a:rPr lang="en-US" sz="987" b="1" dirty="0">
                <a:solidFill>
                  <a:srgbClr val="0052CC"/>
                </a:solidFill>
              </a:rPr>
              <a:t>accuracy of portfolio recommendations</a:t>
            </a:r>
            <a:r>
              <a:rPr lang="en-US" sz="1050" dirty="0">
                <a:solidFill>
                  <a:srgbClr val="333333"/>
                </a:solidFill>
              </a:rPr>
              <a:t>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86313" y="3901436"/>
            <a:ext cx="378618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A1F44"/>
                </a:solidFill>
              </a:rPr>
              <a:t>API Integration</a:t>
            </a:r>
            <a:endParaRPr lang="en-US" sz="1397" dirty="0"/>
          </a:p>
        </p:txBody>
      </p:sp>
      <p:sp>
        <p:nvSpPr>
          <p:cNvPr id="11" name="Text 8"/>
          <p:cNvSpPr/>
          <p:nvPr/>
        </p:nvSpPr>
        <p:spPr>
          <a:xfrm>
            <a:off x="4786313" y="4317560"/>
            <a:ext cx="3786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Seamless connectivity with global market data providers for </a:t>
            </a:r>
            <a:r>
              <a:rPr lang="en-US" sz="987" b="1" dirty="0">
                <a:solidFill>
                  <a:srgbClr val="0052CC"/>
                </a:solidFill>
              </a:rPr>
              <a:t>real-time insights</a:t>
            </a:r>
            <a:r>
              <a:rPr lang="en-US" sz="1050" dirty="0">
                <a:solidFill>
                  <a:srgbClr val="333333"/>
                </a:solidFill>
              </a:rPr>
              <a:t> and execution.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828800"/>
            <a:ext cx="7315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0070C0"/>
                </a:solidFill>
              </a:defRPr>
            </a:pPr>
            <a:r>
              <a:t>Future Development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25423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200" b="1">
                <a:solidFill>
                  <a:srgbClr val="0070C0"/>
                </a:solidFill>
              </a:defRPr>
            </a:pPr>
            <a:r>
              <a:rPr dirty="0"/>
              <a:t>1. Global Demographic Expansion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1E0C6-7E4C-6D1B-43C0-BEE081D6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90" y="533400"/>
            <a:ext cx="4771159" cy="421178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28817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200" b="1">
                <a:solidFill>
                  <a:srgbClr val="0070C0"/>
                </a:solidFill>
              </a:defRPr>
            </a:pPr>
            <a:r>
              <a:rPr dirty="0"/>
              <a:t>2. Expanded Portfolio Universe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703B4-A4DD-DADD-B9CF-6932D12A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54" y="457200"/>
            <a:ext cx="4703401" cy="389334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199" y="457200"/>
            <a:ext cx="23968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200" b="1">
                <a:solidFill>
                  <a:srgbClr val="0070C0"/>
                </a:solidFill>
              </a:defRPr>
            </a:pPr>
            <a:r>
              <a:t>3. Strategic Institutional Partnerships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7363" y="2295004"/>
            <a:ext cx="135774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/>
            </a:pPr>
            <a:r>
              <a:rPr sz="1400" b="1" dirty="0">
                <a:solidFill>
                  <a:srgbClr val="33CC33"/>
                </a:solidFill>
              </a:rPr>
              <a:t>Leverage customer trust in our asset custody to forge alliances with banks, securities firms</a:t>
            </a:r>
            <a:r>
              <a:rPr lang="en-US" sz="1400" b="1" dirty="0">
                <a:solidFill>
                  <a:srgbClr val="33CC33"/>
                </a:solidFill>
              </a:rPr>
              <a:t>.</a:t>
            </a:r>
            <a:endParaRPr sz="1400" b="1" dirty="0">
              <a:solidFill>
                <a:srgbClr val="33CC3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A7E2C-1A0C-4FF8-387B-9EBB000A31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10" y="325582"/>
            <a:ext cx="4516582" cy="430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9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58341"/>
            <a:ext cx="1898597" cy="3902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0A1F44"/>
                </a:solidFill>
              </a:rPr>
              <a:t>How It Works?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410221"/>
            <a:ext cx="3653372" cy="225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FF0000"/>
                </a:solidFill>
              </a:rPr>
              <a:t>Who? </a:t>
            </a:r>
            <a:r>
              <a:rPr lang="en-US" sz="2400" b="1" dirty="0">
                <a:solidFill>
                  <a:srgbClr val="0052CC"/>
                </a:solidFill>
              </a:rPr>
              <a:t>Psychological Profiling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71500" y="1753121"/>
            <a:ext cx="41433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Are you optimistic, pessimistic, risk-averse, or aggressive? We define your investor DNA.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2291748"/>
            <a:ext cx="3781484" cy="211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What? </a:t>
            </a:r>
            <a:r>
              <a:rPr lang="en-US" sz="2000" b="1" dirty="0">
                <a:solidFill>
                  <a:srgbClr val="0052CC"/>
                </a:solidFill>
              </a:rPr>
              <a:t>Social Demographic Analysis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71500" y="2634648"/>
            <a:ext cx="41433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Age, life stage, and family status are critical factors in tailoring your financial path.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173276"/>
            <a:ext cx="4213782" cy="225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FF0000"/>
                </a:solidFill>
              </a:rPr>
              <a:t>When?</a:t>
            </a:r>
            <a:r>
              <a:rPr lang="en-US" sz="2400" b="1" dirty="0">
                <a:solidFill>
                  <a:srgbClr val="0052CC"/>
                </a:solidFill>
              </a:rPr>
              <a:t> True Investment Capacity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71500" y="3516176"/>
            <a:ext cx="41433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Calculating real investable capital after essential spending, not just gross income.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571500" y="4054804"/>
            <a:ext cx="4072012" cy="225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FF0000"/>
                </a:solidFill>
              </a:rPr>
              <a:t>Where?</a:t>
            </a:r>
            <a:r>
              <a:rPr lang="en-US" sz="2400" b="1" dirty="0">
                <a:solidFill>
                  <a:srgbClr val="0052CC"/>
                </a:solidFill>
              </a:rPr>
              <a:t> Real-time Daily Insights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71500" y="4397704"/>
            <a:ext cx="41433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Know exactly where you stand with continuous monitoring and actionable data.</a:t>
            </a:r>
            <a:endParaRPr lang="en-US" sz="942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6" y="-115147"/>
            <a:ext cx="305964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58341"/>
            <a:ext cx="1413087" cy="4431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000" b="1" dirty="0">
                <a:solidFill>
                  <a:srgbClr val="0070C0"/>
                </a:solidFill>
              </a:rPr>
              <a:t>UML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8C9E1-BD22-C11D-9BF2-313897DD8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5" y="1288473"/>
            <a:ext cx="8271162" cy="3196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58341"/>
            <a:ext cx="3516091" cy="3902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chemeClr val="accent1"/>
                </a:solidFill>
              </a:rPr>
              <a:t>Process Flow: User Journey</a:t>
            </a:r>
            <a:endParaRPr lang="en-US" sz="2436" dirty="0">
              <a:solidFill>
                <a:schemeClr val="accent1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501" y="1212427"/>
            <a:ext cx="9905153" cy="3136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58341"/>
            <a:ext cx="7008072" cy="4296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b="1" dirty="0">
                <a:solidFill>
                  <a:schemeClr val="accent1"/>
                </a:solidFill>
              </a:rPr>
              <a:t>Getting Started: Simple Membership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571500" y="1647667"/>
            <a:ext cx="3088410" cy="2911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00B050"/>
                </a:solidFill>
              </a:rPr>
              <a:t>1. Personal Profile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2049503"/>
            <a:ext cx="4357688" cy="205718"/>
          </a:xfrm>
          <a:prstGeom prst="rect">
            <a:avLst/>
          </a:prstGeom>
          <a:noFill/>
          <a:ln/>
        </p:spPr>
        <p:txBody>
          <a:bodyPr wrap="none" lIns="19558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Quick and easy setup to establish your financial identity.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2049503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0052CC"/>
                </a:solidFill>
              </a:rPr>
              <a:t>•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71500" y="2469533"/>
            <a:ext cx="5619102" cy="2911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00B050"/>
                </a:solidFill>
              </a:rPr>
              <a:t>2. Financial Needs Analysis (FNA)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571500" y="2871369"/>
            <a:ext cx="4357688" cy="205718"/>
          </a:xfrm>
          <a:prstGeom prst="rect">
            <a:avLst/>
          </a:prstGeom>
          <a:noFill/>
          <a:ln/>
        </p:spPr>
        <p:txBody>
          <a:bodyPr wrap="none" lIns="19558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Mandatory for new life policies in Hong Kong.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3205674"/>
            <a:ext cx="4357688" cy="411435"/>
          </a:xfrm>
          <a:prstGeom prst="rect">
            <a:avLst/>
          </a:prstGeom>
          <a:noFill/>
          <a:ln/>
        </p:spPr>
        <p:txBody>
          <a:bodyPr wrap="square" lIns="19558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A1F44"/>
                </a:solidFill>
              </a:rPr>
              <a:t>WealthHub Advantage:</a:t>
            </a:r>
            <a:r>
              <a:rPr lang="en-US" sz="942" dirty="0">
                <a:solidFill>
                  <a:srgbClr val="333333"/>
                </a:solidFill>
              </a:rPr>
              <a:t> Eliminates subjective manipulation through objective, data-driven analysis.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571500" y="2871369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0052CC"/>
                </a:solidFill>
              </a:rPr>
              <a:t>•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3205674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0052CC"/>
                </a:solidFill>
              </a:rPr>
              <a:t>•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571500" y="3831422"/>
            <a:ext cx="5187446" cy="2911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00B050"/>
                </a:solidFill>
              </a:rPr>
              <a:t>3. Life Orientation Test (LOT-R)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1500" y="4233258"/>
            <a:ext cx="4357688" cy="411435"/>
          </a:xfrm>
          <a:prstGeom prst="rect">
            <a:avLst/>
          </a:prstGeom>
          <a:noFill/>
          <a:ln/>
        </p:spPr>
        <p:txBody>
          <a:bodyPr wrap="square" lIns="19558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Revised assessment to understand your future orientation and psychological risk tolerance.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571500" y="4233258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0052CC"/>
                </a:solidFill>
              </a:rPr>
              <a:t>•</a:t>
            </a:r>
            <a:endParaRPr lang="en-US" sz="942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104" y="1364928"/>
            <a:ext cx="2808394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58341"/>
            <a:ext cx="5682261" cy="4296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b="1" dirty="0">
                <a:solidFill>
                  <a:srgbClr val="0070C0"/>
                </a:solidFill>
              </a:rPr>
              <a:t>Demonstration of 4 Portfolios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553096"/>
            <a:ext cx="5000625" cy="3214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00750" y="1719104"/>
            <a:ext cx="1455270" cy="2775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00B050"/>
                </a:solidFill>
              </a:rPr>
              <a:t>Risk Level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000750" y="2135228"/>
            <a:ext cx="25717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Tailored risk assessment based on individual psychological profiling.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6000750" y="2849603"/>
            <a:ext cx="2787751" cy="263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00B050"/>
                </a:solidFill>
              </a:rPr>
              <a:t>Return Compensation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6000750" y="3265726"/>
            <a:ext cx="25717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Optimized returns relative to the selected risk appetite.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000750" y="3980101"/>
            <a:ext cx="1311256" cy="2775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00B050"/>
                </a:solidFill>
              </a:rPr>
              <a:t>Duration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6000750" y="4371919"/>
            <a:ext cx="25717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333333"/>
                </a:solidFill>
              </a:rPr>
              <a:t>Strategic time horizons aligned with your life stage and goals.</a:t>
            </a:r>
            <a:endParaRPr lang="en-US" sz="98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58341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0A1F44"/>
                </a:solidFill>
              </a:rPr>
              <a:t>Strategic Insights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481658"/>
            <a:ext cx="41433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52CC"/>
                </a:solidFill>
              </a:rPr>
              <a:t>Market Trend Analysis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844204"/>
            <a:ext cx="4143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Leveraging AI to identify emerging market shifts and volatility patterns before they impact your portfolio.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571500" y="2479997"/>
            <a:ext cx="41433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52CC"/>
                </a:solidFill>
              </a:rPr>
              <a:t>Portfolio Performance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2842543"/>
            <a:ext cx="4143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Continuous monitoring of asset allocation to ensure alignment with long-term financial objectives and risk tolerance.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478337"/>
            <a:ext cx="41433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52CC"/>
                </a:solidFill>
              </a:rPr>
              <a:t>Data-Driven Decisions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571500" y="3840882"/>
            <a:ext cx="4143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Removing emotional bias from investment choices through rigorous quantitative analysis and real-time data feeds.</a:t>
            </a:r>
            <a:endParaRPr lang="en-US" sz="942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5" y="1481658"/>
            <a:ext cx="3571875" cy="285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435</Words>
  <Application>Microsoft Office PowerPoint</Application>
  <PresentationFormat>On-screen Show (16:9)</PresentationFormat>
  <Paragraphs>77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 Ma</cp:lastModifiedBy>
  <cp:revision>6</cp:revision>
  <dcterms:created xsi:type="dcterms:W3CDTF">2026-01-25T14:52:49Z</dcterms:created>
  <dcterms:modified xsi:type="dcterms:W3CDTF">2026-01-27T05:08:38Z</dcterms:modified>
</cp:coreProperties>
</file>